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85" r:id="rId4"/>
    <p:sldMasterId id="2147483695" r:id="rId5"/>
  </p:sldMasterIdLst>
  <p:notesMasterIdLst>
    <p:notesMasterId r:id="rId139"/>
  </p:notesMasterIdLst>
  <p:handoutMasterIdLst>
    <p:handoutMasterId r:id="rId140"/>
  </p:handoutMasterIdLst>
  <p:sldIdLst>
    <p:sldId id="289" r:id="rId6"/>
    <p:sldId id="477" r:id="rId7"/>
    <p:sldId id="474" r:id="rId8"/>
    <p:sldId id="475" r:id="rId9"/>
    <p:sldId id="322" r:id="rId10"/>
    <p:sldId id="301" r:id="rId11"/>
    <p:sldId id="339" r:id="rId12"/>
    <p:sldId id="340" r:id="rId13"/>
    <p:sldId id="341" r:id="rId14"/>
    <p:sldId id="342" r:id="rId15"/>
    <p:sldId id="313" r:id="rId16"/>
    <p:sldId id="306" r:id="rId17"/>
    <p:sldId id="365" r:id="rId18"/>
    <p:sldId id="478" r:id="rId19"/>
    <p:sldId id="366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47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481" r:id="rId51"/>
    <p:sldId id="480" r:id="rId52"/>
    <p:sldId id="488" r:id="rId53"/>
    <p:sldId id="489" r:id="rId54"/>
    <p:sldId id="491" r:id="rId55"/>
    <p:sldId id="492" r:id="rId56"/>
    <p:sldId id="493" r:id="rId57"/>
    <p:sldId id="494" r:id="rId58"/>
    <p:sldId id="482" r:id="rId59"/>
    <p:sldId id="483" r:id="rId60"/>
    <p:sldId id="484" r:id="rId61"/>
    <p:sldId id="485" r:id="rId62"/>
    <p:sldId id="486" r:id="rId63"/>
    <p:sldId id="487" r:id="rId64"/>
    <p:sldId id="390" r:id="rId65"/>
    <p:sldId id="391" r:id="rId66"/>
    <p:sldId id="392" r:id="rId67"/>
    <p:sldId id="393" r:id="rId68"/>
    <p:sldId id="394" r:id="rId69"/>
    <p:sldId id="324" r:id="rId70"/>
    <p:sldId id="303" r:id="rId71"/>
    <p:sldId id="331" r:id="rId72"/>
    <p:sldId id="332" r:id="rId73"/>
    <p:sldId id="333" r:id="rId74"/>
    <p:sldId id="388" r:id="rId75"/>
    <p:sldId id="389" r:id="rId76"/>
    <p:sldId id="334" r:id="rId77"/>
    <p:sldId id="337" r:id="rId78"/>
    <p:sldId id="325" r:id="rId79"/>
    <p:sldId id="314" r:id="rId80"/>
    <p:sldId id="335" r:id="rId81"/>
    <p:sldId id="315" r:id="rId82"/>
    <p:sldId id="512" r:id="rId83"/>
    <p:sldId id="513" r:id="rId84"/>
    <p:sldId id="514" r:id="rId85"/>
    <p:sldId id="465" r:id="rId86"/>
    <p:sldId id="516" r:id="rId87"/>
    <p:sldId id="522" r:id="rId88"/>
    <p:sldId id="523" r:id="rId89"/>
    <p:sldId id="524" r:id="rId90"/>
    <p:sldId id="519" r:id="rId91"/>
    <p:sldId id="520" r:id="rId92"/>
    <p:sldId id="461" r:id="rId93"/>
    <p:sldId id="466" r:id="rId94"/>
    <p:sldId id="541" r:id="rId95"/>
    <p:sldId id="511" r:id="rId96"/>
    <p:sldId id="464" r:id="rId97"/>
    <p:sldId id="456" r:id="rId98"/>
    <p:sldId id="457" r:id="rId99"/>
    <p:sldId id="458" r:id="rId100"/>
    <p:sldId id="459" r:id="rId101"/>
    <p:sldId id="460" r:id="rId102"/>
    <p:sldId id="525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467" r:id="rId119"/>
    <p:sldId id="463" r:id="rId120"/>
    <p:sldId id="468" r:id="rId121"/>
    <p:sldId id="440" r:id="rId122"/>
    <p:sldId id="441" r:id="rId123"/>
    <p:sldId id="442" r:id="rId124"/>
    <p:sldId id="446" r:id="rId125"/>
    <p:sldId id="447" r:id="rId126"/>
    <p:sldId id="469" r:id="rId127"/>
    <p:sldId id="449" r:id="rId128"/>
    <p:sldId id="450" r:id="rId129"/>
    <p:sldId id="451" r:id="rId130"/>
    <p:sldId id="453" r:id="rId131"/>
    <p:sldId id="452" r:id="rId132"/>
    <p:sldId id="445" r:id="rId133"/>
    <p:sldId id="470" r:id="rId134"/>
    <p:sldId id="471" r:id="rId135"/>
    <p:sldId id="472" r:id="rId136"/>
    <p:sldId id="473" r:id="rId137"/>
    <p:sldId id="321" r:id="rId13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477"/>
            <p14:sldId id="474"/>
            <p14:sldId id="475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478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481"/>
            <p14:sldId id="480"/>
            <p14:sldId id="488"/>
            <p14:sldId id="489"/>
            <p14:sldId id="491"/>
            <p14:sldId id="492"/>
            <p14:sldId id="493"/>
            <p14:sldId id="494"/>
            <p14:sldId id="482"/>
            <p14:sldId id="483"/>
            <p14:sldId id="484"/>
            <p14:sldId id="485"/>
            <p14:sldId id="486"/>
            <p14:sldId id="487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25"/>
            <p14:sldId id="314"/>
            <p14:sldId id="335"/>
            <p14:sldId id="315"/>
            <p14:sldId id="512"/>
            <p14:sldId id="513"/>
            <p14:sldId id="514"/>
            <p14:sldId id="465"/>
            <p14:sldId id="516"/>
            <p14:sldId id="522"/>
            <p14:sldId id="523"/>
            <p14:sldId id="524"/>
            <p14:sldId id="519"/>
            <p14:sldId id="520"/>
            <p14:sldId id="461"/>
            <p14:sldId id="466"/>
            <p14:sldId id="541"/>
            <p14:sldId id="511"/>
            <p14:sldId id="464"/>
            <p14:sldId id="456"/>
            <p14:sldId id="457"/>
            <p14:sldId id="458"/>
            <p14:sldId id="459"/>
            <p14:sldId id="460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470"/>
            <p14:sldId id="471"/>
            <p14:sldId id="472"/>
            <p14:sldId id="473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handoutMaster" Target="handoutMasters/handoutMaster1.xml"/><Relationship Id="rId14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161799990431"/>
          <c:y val="0.10278256007298518"/>
          <c:w val="0.64355593582595261"/>
          <c:h val="0.729401550935122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[Book1]Sheet1!$H$1074:$H$1123</c:f>
              <c:numCache>
                <c:formatCode>General</c:formatCode>
                <c:ptCount val="50"/>
                <c:pt idx="0">
                  <c:v>1.7279800000000001</c:v>
                </c:pt>
                <c:pt idx="1">
                  <c:v>1.3344100000000001</c:v>
                </c:pt>
                <c:pt idx="2">
                  <c:v>1.3344100000000001</c:v>
                </c:pt>
                <c:pt idx="3">
                  <c:v>1.7279800000000001</c:v>
                </c:pt>
                <c:pt idx="4">
                  <c:v>1.4615499999999999</c:v>
                </c:pt>
                <c:pt idx="5">
                  <c:v>1.51448</c:v>
                </c:pt>
                <c:pt idx="6">
                  <c:v>1.40357</c:v>
                </c:pt>
                <c:pt idx="7">
                  <c:v>1.51448</c:v>
                </c:pt>
                <c:pt idx="8">
                  <c:v>1.5679000000000001</c:v>
                </c:pt>
                <c:pt idx="9">
                  <c:v>1.5679000000000001</c:v>
                </c:pt>
                <c:pt idx="10">
                  <c:v>1.6186400000000001</c:v>
                </c:pt>
                <c:pt idx="11">
                  <c:v>1.6186400000000001</c:v>
                </c:pt>
                <c:pt idx="12">
                  <c:v>1.3764099999999999</c:v>
                </c:pt>
                <c:pt idx="13">
                  <c:v>1.4615499999999999</c:v>
                </c:pt>
                <c:pt idx="14">
                  <c:v>1.6638299999999999</c:v>
                </c:pt>
                <c:pt idx="15">
                  <c:v>1.6638299999999999</c:v>
                </c:pt>
                <c:pt idx="16">
                  <c:v>1.33691</c:v>
                </c:pt>
                <c:pt idx="17">
                  <c:v>1.7002299999999999</c:v>
                </c:pt>
                <c:pt idx="18">
                  <c:v>1.40357</c:v>
                </c:pt>
                <c:pt idx="19">
                  <c:v>1.7002299999999999</c:v>
                </c:pt>
                <c:pt idx="20">
                  <c:v>1.3764099999999999</c:v>
                </c:pt>
                <c:pt idx="21">
                  <c:v>1.7236100000000001</c:v>
                </c:pt>
                <c:pt idx="22">
                  <c:v>1.7236100000000001</c:v>
                </c:pt>
                <c:pt idx="23">
                  <c:v>1.33691</c:v>
                </c:pt>
                <c:pt idx="24">
                  <c:v>1.51448</c:v>
                </c:pt>
                <c:pt idx="25">
                  <c:v>1.51448</c:v>
                </c:pt>
                <c:pt idx="26">
                  <c:v>1.5679000000000001</c:v>
                </c:pt>
                <c:pt idx="27">
                  <c:v>1.5679000000000001</c:v>
                </c:pt>
                <c:pt idx="28">
                  <c:v>1.5679000000000001</c:v>
                </c:pt>
                <c:pt idx="29">
                  <c:v>1.51448</c:v>
                </c:pt>
                <c:pt idx="30">
                  <c:v>1.6638299999999999</c:v>
                </c:pt>
                <c:pt idx="31">
                  <c:v>1.51448</c:v>
                </c:pt>
                <c:pt idx="32">
                  <c:v>1.6638299999999999</c:v>
                </c:pt>
                <c:pt idx="33">
                  <c:v>1.51448</c:v>
                </c:pt>
                <c:pt idx="34">
                  <c:v>1.5679000000000001</c:v>
                </c:pt>
                <c:pt idx="35">
                  <c:v>1.6638299999999999</c:v>
                </c:pt>
                <c:pt idx="36">
                  <c:v>1.4615499999999999</c:v>
                </c:pt>
                <c:pt idx="37">
                  <c:v>1.51448</c:v>
                </c:pt>
                <c:pt idx="38">
                  <c:v>1.5679000000000001</c:v>
                </c:pt>
                <c:pt idx="39">
                  <c:v>1.6638299999999999</c:v>
                </c:pt>
                <c:pt idx="40">
                  <c:v>1.6638299999999999</c:v>
                </c:pt>
                <c:pt idx="41">
                  <c:v>1.5679000000000001</c:v>
                </c:pt>
                <c:pt idx="42">
                  <c:v>1.7002299999999999</c:v>
                </c:pt>
                <c:pt idx="43">
                  <c:v>1.5679000000000001</c:v>
                </c:pt>
                <c:pt idx="44">
                  <c:v>1.6186400000000001</c:v>
                </c:pt>
                <c:pt idx="45">
                  <c:v>1.51448</c:v>
                </c:pt>
                <c:pt idx="46">
                  <c:v>1.7002299999999999</c:v>
                </c:pt>
                <c:pt idx="47">
                  <c:v>1.7002299999999999</c:v>
                </c:pt>
                <c:pt idx="48">
                  <c:v>1.6638299999999999</c:v>
                </c:pt>
                <c:pt idx="49">
                  <c:v>1.6638299999999999</c:v>
                </c:pt>
              </c:numCache>
            </c:numRef>
          </c:xVal>
          <c:yVal>
            <c:numRef>
              <c:f>[Book1]Sheet1!$I$1074:$I$1123</c:f>
              <c:numCache>
                <c:formatCode>General</c:formatCode>
                <c:ptCount val="50"/>
                <c:pt idx="0">
                  <c:v>21.758900000000001</c:v>
                </c:pt>
                <c:pt idx="1">
                  <c:v>43.0017</c:v>
                </c:pt>
                <c:pt idx="2">
                  <c:v>43.0017</c:v>
                </c:pt>
                <c:pt idx="3">
                  <c:v>21.758900000000001</c:v>
                </c:pt>
                <c:pt idx="4">
                  <c:v>36.281699999999994</c:v>
                </c:pt>
                <c:pt idx="5">
                  <c:v>33.210800000000006</c:v>
                </c:pt>
                <c:pt idx="6">
                  <c:v>37.872800000000005</c:v>
                </c:pt>
                <c:pt idx="7">
                  <c:v>33.210800000000006</c:v>
                </c:pt>
                <c:pt idx="8">
                  <c:v>30.487400000000001</c:v>
                </c:pt>
                <c:pt idx="9">
                  <c:v>30.487400000000001</c:v>
                </c:pt>
                <c:pt idx="10">
                  <c:v>28.132300000000001</c:v>
                </c:pt>
                <c:pt idx="11">
                  <c:v>28.132300000000001</c:v>
                </c:pt>
                <c:pt idx="12">
                  <c:v>40.457000000000001</c:v>
                </c:pt>
                <c:pt idx="13">
                  <c:v>36.281699999999994</c:v>
                </c:pt>
                <c:pt idx="14">
                  <c:v>26.119299999999999</c:v>
                </c:pt>
                <c:pt idx="15">
                  <c:v>26.119299999999999</c:v>
                </c:pt>
                <c:pt idx="16">
                  <c:v>41.682400000000001</c:v>
                </c:pt>
                <c:pt idx="17">
                  <c:v>24.412500000000001</c:v>
                </c:pt>
                <c:pt idx="18">
                  <c:v>37.872800000000005</c:v>
                </c:pt>
                <c:pt idx="19">
                  <c:v>24.412500000000001</c:v>
                </c:pt>
                <c:pt idx="20">
                  <c:v>40.457000000000001</c:v>
                </c:pt>
                <c:pt idx="21">
                  <c:v>22.973800000000001</c:v>
                </c:pt>
                <c:pt idx="22">
                  <c:v>22.973800000000001</c:v>
                </c:pt>
                <c:pt idx="23">
                  <c:v>41.682400000000001</c:v>
                </c:pt>
                <c:pt idx="24">
                  <c:v>33.210800000000006</c:v>
                </c:pt>
                <c:pt idx="25">
                  <c:v>33.210800000000006</c:v>
                </c:pt>
                <c:pt idx="26">
                  <c:v>30.487400000000001</c:v>
                </c:pt>
                <c:pt idx="27">
                  <c:v>30.487400000000001</c:v>
                </c:pt>
                <c:pt idx="28">
                  <c:v>30.487400000000001</c:v>
                </c:pt>
                <c:pt idx="29">
                  <c:v>33.210800000000006</c:v>
                </c:pt>
                <c:pt idx="30">
                  <c:v>26.119299999999999</c:v>
                </c:pt>
                <c:pt idx="31">
                  <c:v>33.210800000000006</c:v>
                </c:pt>
                <c:pt idx="32">
                  <c:v>26.119299999999999</c:v>
                </c:pt>
                <c:pt idx="33">
                  <c:v>33.210800000000006</c:v>
                </c:pt>
                <c:pt idx="34">
                  <c:v>30.487400000000001</c:v>
                </c:pt>
                <c:pt idx="35">
                  <c:v>26.119299999999999</c:v>
                </c:pt>
                <c:pt idx="36">
                  <c:v>36.281699999999994</c:v>
                </c:pt>
                <c:pt idx="37">
                  <c:v>33.210800000000006</c:v>
                </c:pt>
                <c:pt idx="38">
                  <c:v>30.487400000000001</c:v>
                </c:pt>
                <c:pt idx="39">
                  <c:v>26.119299999999999</c:v>
                </c:pt>
                <c:pt idx="40">
                  <c:v>26.119299999999999</c:v>
                </c:pt>
                <c:pt idx="41">
                  <c:v>30.487400000000001</c:v>
                </c:pt>
                <c:pt idx="42">
                  <c:v>24.412500000000001</c:v>
                </c:pt>
                <c:pt idx="43">
                  <c:v>30.487400000000001</c:v>
                </c:pt>
                <c:pt idx="44">
                  <c:v>28.132300000000001</c:v>
                </c:pt>
                <c:pt idx="45">
                  <c:v>33.210800000000006</c:v>
                </c:pt>
                <c:pt idx="46">
                  <c:v>24.412500000000001</c:v>
                </c:pt>
                <c:pt idx="47">
                  <c:v>24.412500000000001</c:v>
                </c:pt>
                <c:pt idx="48">
                  <c:v>26.119299999999999</c:v>
                </c:pt>
                <c:pt idx="49">
                  <c:v>26.119299999999999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6-49A2-BE5A-E5574482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02720"/>
        <c:axId val="33517568"/>
      </c:scatterChart>
      <c:valAx>
        <c:axId val="33502720"/>
        <c:scaling>
          <c:orientation val="minMax"/>
          <c:min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GB"/>
                  <a:t>Buckling coefficient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17568"/>
        <c:crosses val="autoZero"/>
        <c:crossBetween val="midCat"/>
      </c:valAx>
      <c:valAx>
        <c:axId val="33517568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E2, GPa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CBBC-212F-474D-AEF3-EC029745F077}" type="doc">
      <dgm:prSet loTypeId="urn:microsoft.com/office/officeart/2011/layout/ThemePictureAccen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76B653-E0D7-4139-A804-26989845213A}">
      <dgm:prSet phldrT="[Text]" custT="1"/>
      <dgm:spPr/>
      <dgm:t>
        <a:bodyPr/>
        <a:lstStyle/>
        <a:p>
          <a:r>
            <a:rPr lang="en-GB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69D869A4-491D-4190-ACD0-21703D54E12B}" type="par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CB8C3A74-E024-4331-93FC-282D8584918A}" type="sib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DE264F5C-F377-44F0-926D-C291EFED3BBE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158B5C72-40BA-42DE-AA82-24E484E797BB}" type="par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A02AD535-AAE2-4599-BF4D-5C1301359D70}" type="sib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6B85ADF7-4402-45C6-AC3A-FAB121A2100C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FD5825BD-B876-433A-B1C0-B8E6406CB35C}" type="par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E7DA41B1-9124-4D3F-A945-97159AEF0437}" type="sib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48ECB8B2-5979-4D22-A1E3-D3D4B9D2C6B1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BE33E319-B54C-479C-AE37-EF3A8F1E8CFC}" type="par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3650B81E-629D-41C6-892F-CA41CC717756}" type="sib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0B13D227-F353-48E4-9CF7-4770E2B00C6B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AF2B36AF-5D77-4FEC-9B45-13472D471F8C}" type="par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41ACD8-F32E-49C8-A560-FD2A7BDE4C8A}" type="sib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93F78C-EE2F-4F26-8F34-1B5A9E121A73}" type="pres">
      <dgm:prSet presAssocID="{77E4CBBC-212F-474D-AEF3-EC029745F077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en-GB"/>
        </a:p>
      </dgm:t>
    </dgm:pt>
    <dgm:pt modelId="{B74CBF5A-41EF-4001-98A8-64BC38E3032C}" type="pres">
      <dgm:prSet presAssocID="{5376B653-E0D7-4139-A804-26989845213A}" presName="Image1" presStyleCnt="0"/>
      <dgm:spPr/>
    </dgm:pt>
    <dgm:pt modelId="{A527CBE8-98B4-4CA1-9EE5-5C0D158ED4FA}" type="pres">
      <dgm:prSet presAssocID="{5376B653-E0D7-4139-A804-26989845213A}" presName="Image" presStyleLbl="alignImgPlace1" presStyleIdx="0" presStyleCnt="5" custLinFactNeighborX="-10631" custLinFactNeighborY="-79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0E79F8B-FFB5-4612-BD7F-168E33CD029A}" type="pres">
      <dgm:prSet presAssocID="{5376B653-E0D7-4139-A804-26989845213A}" presName="Accent1" presStyleCnt="0"/>
      <dgm:spPr/>
    </dgm:pt>
    <dgm:pt modelId="{690706F3-14FB-43A9-B6FC-7FE2F5DB6892}" type="pres">
      <dgm:prSet presAssocID="{5376B653-E0D7-4139-A804-26989845213A}" presName="Accent" presStyleLbl="parChTrans1D1" presStyleIdx="0" presStyleCnt="5" custLinFactNeighborX="-11765" custLinFactNeighborY="-941"/>
      <dgm:spPr/>
    </dgm:pt>
    <dgm:pt modelId="{B9C9CBDF-E6D2-43E2-AAAD-82489D7263A7}" type="pres">
      <dgm:prSet presAssocID="{5376B653-E0D7-4139-A804-26989845213A}" presName="Text1" presStyleLbl="alignImgPlace1" presStyleIdx="0" presStyleCnt="5" custLinFactNeighborX="-11765" custLinFactNeighborY="-3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ABFF108-ABB0-4490-85A0-E2AC68A49D3D}" type="pres">
      <dgm:prSet presAssocID="{DE264F5C-F377-44F0-926D-C291EFED3BBE}" presName="Image2" presStyleCnt="0"/>
      <dgm:spPr/>
    </dgm:pt>
    <dgm:pt modelId="{D073BBDF-1867-4F7F-B6CD-ECEE353EF5A6}" type="pres">
      <dgm:prSet presAssocID="{DE264F5C-F377-44F0-926D-C291EFED3BBE}" presName="Image" presStyleLbl="alignImgPlace1" presStyleIdx="1" presStyleCnt="5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F830B65-1E6D-43B1-AA31-83E66E8014F0}" type="pres">
      <dgm:prSet presAssocID="{DE264F5C-F377-44F0-926D-C291EFED3BBE}" presName="Accent2" presStyleCnt="0"/>
      <dgm:spPr/>
    </dgm:pt>
    <dgm:pt modelId="{07F5A823-D958-49DB-9D17-9BE21025D4AA}" type="pres">
      <dgm:prSet presAssocID="{DE264F5C-F377-44F0-926D-C291EFED3BBE}" presName="Accent" presStyleLbl="parChTrans1D1" presStyleIdx="1" presStyleCnt="5"/>
      <dgm:spPr/>
    </dgm:pt>
    <dgm:pt modelId="{19B97A0D-6AF1-4D7E-92D3-9748A879E5D0}" type="pres">
      <dgm:prSet presAssocID="{DE264F5C-F377-44F0-926D-C291EFED3BBE}" presName="Text2" presStyleLbl="alignImgPlac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3B4084-79AA-4659-A2DF-25C599F3A390}" type="pres">
      <dgm:prSet presAssocID="{6B85ADF7-4402-45C6-AC3A-FAB121A2100C}" presName="Image3" presStyleCnt="0"/>
      <dgm:spPr/>
    </dgm:pt>
    <dgm:pt modelId="{658AD648-073D-45E5-808C-CEE5CAD7DEE1}" type="pres">
      <dgm:prSet presAssocID="{6B85ADF7-4402-45C6-AC3A-FAB121A2100C}" presName="Image" presStyleLbl="alignImgPlace1" presStyleIdx="2" presStyleCnt="5" custLinFactNeighborX="-22106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GB"/>
        </a:p>
      </dgm:t>
    </dgm:pt>
    <dgm:pt modelId="{987254C2-7AB2-486B-9392-B48F3B7AC9A9}" type="pres">
      <dgm:prSet presAssocID="{6B85ADF7-4402-45C6-AC3A-FAB121A2100C}" presName="Accent3" presStyleCnt="0"/>
      <dgm:spPr/>
    </dgm:pt>
    <dgm:pt modelId="{EF078F96-ACD3-43CC-A2B7-7A92129D6334}" type="pres">
      <dgm:prSet presAssocID="{6B85ADF7-4402-45C6-AC3A-FAB121A2100C}" presName="Accent" presStyleLbl="parChTrans1D1" presStyleIdx="2" presStyleCnt="5" custLinFactNeighborX="-24611"/>
      <dgm:spPr/>
    </dgm:pt>
    <dgm:pt modelId="{93B993B8-D531-4812-94FB-2A5879489FB8}" type="pres">
      <dgm:prSet presAssocID="{6B85ADF7-4402-45C6-AC3A-FAB121A2100C}" presName="Text3" presStyleLbl="alignImgPlace1" presStyleIdx="2" presStyleCnt="5" custLinFactNeighborX="-246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21A20F-940B-46B8-A703-142184C379C3}" type="pres">
      <dgm:prSet presAssocID="{48ECB8B2-5979-4D22-A1E3-D3D4B9D2C6B1}" presName="Image4" presStyleCnt="0"/>
      <dgm:spPr/>
    </dgm:pt>
    <dgm:pt modelId="{450B4353-4D5D-436C-B0EB-D5E697E94A6A}" type="pres">
      <dgm:prSet presAssocID="{48ECB8B2-5979-4D22-A1E3-D3D4B9D2C6B1}" presName="Image" presStyleLbl="alignImgPlace1" presStyleIdx="3" presStyleCnt="5" custScaleX="198898" custScaleY="156886" custLinFactX="58202" custLinFactY="46193" custLinFactNeighborX="100000" custLinFactNeighborY="100000"/>
      <dgm:spPr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GB"/>
        </a:p>
      </dgm:t>
    </dgm:pt>
    <dgm:pt modelId="{45DFCB4B-DC2A-4368-8CBF-7D21B35682C9}" type="pres">
      <dgm:prSet presAssocID="{48ECB8B2-5979-4D22-A1E3-D3D4B9D2C6B1}" presName="Accent4" presStyleCnt="0"/>
      <dgm:spPr/>
    </dgm:pt>
    <dgm:pt modelId="{93BAFAA1-0B55-4108-9597-93D6178A2087}" type="pres">
      <dgm:prSet presAssocID="{48ECB8B2-5979-4D22-A1E3-D3D4B9D2C6B1}" presName="Accent" presStyleLbl="parChTrans1D1" presStyleIdx="3" presStyleCnt="5" custScaleX="198898" custScaleY="152091" custLinFactX="99233" custLinFactY="83055" custLinFactNeighborX="100000" custLinFactNeighborY="100000"/>
      <dgm:spPr/>
    </dgm:pt>
    <dgm:pt modelId="{A7BF5FBE-4939-4A10-B7F4-7D3455DEE7DC}" type="pres">
      <dgm:prSet presAssocID="{48ECB8B2-5979-4D22-A1E3-D3D4B9D2C6B1}" presName="Text4" presStyleLbl="alignImgPlace1" presStyleIdx="3" presStyleCnt="5" custScaleX="198898" custScaleY="152091" custLinFactX="99233" custLinFactY="149927" custLinFactNeighborX="100000" custLinFactNeighborY="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F55D7-CF8C-4C85-965B-379677BD18E3}" type="pres">
      <dgm:prSet presAssocID="{0B13D227-F353-48E4-9CF7-4770E2B00C6B}" presName="Image5" presStyleCnt="0"/>
      <dgm:spPr/>
    </dgm:pt>
    <dgm:pt modelId="{71F6C80D-511B-495D-A8A0-FFF9EF50B454}" type="pres">
      <dgm:prSet presAssocID="{0B13D227-F353-48E4-9CF7-4770E2B00C6B}" presName="Image" presStyleLbl="alignImgPlace1" presStyleIdx="4" presStyleCnt="5" custLinFactNeighborX="-36284" custLinFactNeighborY="0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GB"/>
        </a:p>
      </dgm:t>
    </dgm:pt>
    <dgm:pt modelId="{E01F401E-35B8-4140-8D06-F7EE38C09554}" type="pres">
      <dgm:prSet presAssocID="{0B13D227-F353-48E4-9CF7-4770E2B00C6B}" presName="Accent5" presStyleCnt="0"/>
      <dgm:spPr/>
    </dgm:pt>
    <dgm:pt modelId="{E42E3DC7-A6E0-4A54-BBE9-139F4DBDA83A}" type="pres">
      <dgm:prSet presAssocID="{0B13D227-F353-48E4-9CF7-4770E2B00C6B}" presName="Accent" presStyleLbl="parChTrans1D1" presStyleIdx="4" presStyleCnt="5" custLinFactNeighborX="-41128" custLinFactNeighborY="0"/>
      <dgm:spPr/>
    </dgm:pt>
    <dgm:pt modelId="{D05A48F8-4BFF-4EC4-A72E-8ABEE5ED464D}" type="pres">
      <dgm:prSet presAssocID="{0B13D227-F353-48E4-9CF7-4770E2B00C6B}" presName="Text5" presStyleLbl="alignImgPlace1" presStyleIdx="4" presStyleCnt="5" custLinFactNeighborX="-4112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C0E157A-0E3D-4C70-9108-83F5CF7D1510}" type="presOf" srcId="{5376B653-E0D7-4139-A804-26989845213A}" destId="{B9C9CBDF-E6D2-43E2-AAAD-82489D7263A7}" srcOrd="0" destOrd="0" presId="urn:microsoft.com/office/officeart/2011/layout/ThemePictureAccent"/>
    <dgm:cxn modelId="{47BE2B70-3979-47FB-B5CC-583756474003}" srcId="{77E4CBBC-212F-474D-AEF3-EC029745F077}" destId="{48ECB8B2-5979-4D22-A1E3-D3D4B9D2C6B1}" srcOrd="3" destOrd="0" parTransId="{BE33E319-B54C-479C-AE37-EF3A8F1E8CFC}" sibTransId="{3650B81E-629D-41C6-892F-CA41CC717756}"/>
    <dgm:cxn modelId="{23114560-7470-432F-B5E4-2CA67A7B44ED}" srcId="{77E4CBBC-212F-474D-AEF3-EC029745F077}" destId="{0B13D227-F353-48E4-9CF7-4770E2B00C6B}" srcOrd="4" destOrd="0" parTransId="{AF2B36AF-5D77-4FEC-9B45-13472D471F8C}" sibTransId="{1641ACD8-F32E-49C8-A560-FD2A7BDE4C8A}"/>
    <dgm:cxn modelId="{BF03DAEF-956F-4154-A86D-CFCE1348AE58}" srcId="{77E4CBBC-212F-474D-AEF3-EC029745F077}" destId="{6B85ADF7-4402-45C6-AC3A-FAB121A2100C}" srcOrd="2" destOrd="0" parTransId="{FD5825BD-B876-433A-B1C0-B8E6406CB35C}" sibTransId="{E7DA41B1-9124-4D3F-A945-97159AEF0437}"/>
    <dgm:cxn modelId="{136AEF56-B93D-4B58-B8A9-EF7CBAB680A7}" type="presOf" srcId="{6B85ADF7-4402-45C6-AC3A-FAB121A2100C}" destId="{93B993B8-D531-4812-94FB-2A5879489FB8}" srcOrd="0" destOrd="0" presId="urn:microsoft.com/office/officeart/2011/layout/ThemePictureAccent"/>
    <dgm:cxn modelId="{C7D81A45-9844-4BEE-B5AD-E297D0673CDD}" type="presOf" srcId="{48ECB8B2-5979-4D22-A1E3-D3D4B9D2C6B1}" destId="{A7BF5FBE-4939-4A10-B7F4-7D3455DEE7DC}" srcOrd="0" destOrd="0" presId="urn:microsoft.com/office/officeart/2011/layout/ThemePictureAccent"/>
    <dgm:cxn modelId="{249A0AE7-03FF-4AB9-9DE4-200B9CDDDE9C}" type="presOf" srcId="{0B13D227-F353-48E4-9CF7-4770E2B00C6B}" destId="{D05A48F8-4BFF-4EC4-A72E-8ABEE5ED464D}" srcOrd="0" destOrd="0" presId="urn:microsoft.com/office/officeart/2011/layout/ThemePictureAccent"/>
    <dgm:cxn modelId="{0D2A64A3-2AFF-4096-99A3-5F24BB520BA6}" srcId="{77E4CBBC-212F-474D-AEF3-EC029745F077}" destId="{5376B653-E0D7-4139-A804-26989845213A}" srcOrd="0" destOrd="0" parTransId="{69D869A4-491D-4190-ACD0-21703D54E12B}" sibTransId="{CB8C3A74-E024-4331-93FC-282D8584918A}"/>
    <dgm:cxn modelId="{ADEB0910-E224-45FA-9AE5-46BFB995DB03}" type="presOf" srcId="{DE264F5C-F377-44F0-926D-C291EFED3BBE}" destId="{19B97A0D-6AF1-4D7E-92D3-9748A879E5D0}" srcOrd="0" destOrd="0" presId="urn:microsoft.com/office/officeart/2011/layout/ThemePictureAccent"/>
    <dgm:cxn modelId="{F2F4CBEE-E4FC-4657-A4D6-8A05B1559F6A}" type="presOf" srcId="{77E4CBBC-212F-474D-AEF3-EC029745F077}" destId="{1693F78C-EE2F-4F26-8F34-1B5A9E121A73}" srcOrd="0" destOrd="0" presId="urn:microsoft.com/office/officeart/2011/layout/ThemePictureAccent"/>
    <dgm:cxn modelId="{6618989E-48B5-4D25-9CA9-D1950A734F21}" srcId="{77E4CBBC-212F-474D-AEF3-EC029745F077}" destId="{DE264F5C-F377-44F0-926D-C291EFED3BBE}" srcOrd="1" destOrd="0" parTransId="{158B5C72-40BA-42DE-AA82-24E484E797BB}" sibTransId="{A02AD535-AAE2-4599-BF4D-5C1301359D70}"/>
    <dgm:cxn modelId="{82340A7A-AFE9-4A40-8384-A215B3E3AE13}" type="presParOf" srcId="{1693F78C-EE2F-4F26-8F34-1B5A9E121A73}" destId="{B74CBF5A-41EF-4001-98A8-64BC38E3032C}" srcOrd="0" destOrd="0" presId="urn:microsoft.com/office/officeart/2011/layout/ThemePictureAccent"/>
    <dgm:cxn modelId="{64FBEBB2-9971-45EE-8C2E-ABA0680C6417}" type="presParOf" srcId="{B74CBF5A-41EF-4001-98A8-64BC38E3032C}" destId="{A527CBE8-98B4-4CA1-9EE5-5C0D158ED4FA}" srcOrd="0" destOrd="0" presId="urn:microsoft.com/office/officeart/2011/layout/ThemePictureAccent"/>
    <dgm:cxn modelId="{186AD7E8-B26A-4C36-908B-B78A38D95EB4}" type="presParOf" srcId="{1693F78C-EE2F-4F26-8F34-1B5A9E121A73}" destId="{90E79F8B-FFB5-4612-BD7F-168E33CD029A}" srcOrd="1" destOrd="0" presId="urn:microsoft.com/office/officeart/2011/layout/ThemePictureAccent"/>
    <dgm:cxn modelId="{8EF11252-A96C-41BC-87C4-9427C9C1689D}" type="presParOf" srcId="{90E79F8B-FFB5-4612-BD7F-168E33CD029A}" destId="{690706F3-14FB-43A9-B6FC-7FE2F5DB6892}" srcOrd="0" destOrd="0" presId="urn:microsoft.com/office/officeart/2011/layout/ThemePictureAccent"/>
    <dgm:cxn modelId="{1B105609-6939-4EEC-B532-9D9C35E7C607}" type="presParOf" srcId="{1693F78C-EE2F-4F26-8F34-1B5A9E121A73}" destId="{B9C9CBDF-E6D2-43E2-AAAD-82489D7263A7}" srcOrd="2" destOrd="0" presId="urn:microsoft.com/office/officeart/2011/layout/ThemePictureAccent"/>
    <dgm:cxn modelId="{D90EB67D-C344-49A4-89DD-505A9FB3D907}" type="presParOf" srcId="{1693F78C-EE2F-4F26-8F34-1B5A9E121A73}" destId="{3ABFF108-ABB0-4490-85A0-E2AC68A49D3D}" srcOrd="3" destOrd="0" presId="urn:microsoft.com/office/officeart/2011/layout/ThemePictureAccent"/>
    <dgm:cxn modelId="{06D8FE78-4303-474D-82A0-2957B2067621}" type="presParOf" srcId="{3ABFF108-ABB0-4490-85A0-E2AC68A49D3D}" destId="{D073BBDF-1867-4F7F-B6CD-ECEE353EF5A6}" srcOrd="0" destOrd="0" presId="urn:microsoft.com/office/officeart/2011/layout/ThemePictureAccent"/>
    <dgm:cxn modelId="{B6F4C321-BEDB-4EA9-AADA-00A0BFD37E51}" type="presParOf" srcId="{1693F78C-EE2F-4F26-8F34-1B5A9E121A73}" destId="{9F830B65-1E6D-43B1-AA31-83E66E8014F0}" srcOrd="4" destOrd="0" presId="urn:microsoft.com/office/officeart/2011/layout/ThemePictureAccent"/>
    <dgm:cxn modelId="{B105AD62-996E-48DA-9869-954BB57E9EE3}" type="presParOf" srcId="{9F830B65-1E6D-43B1-AA31-83E66E8014F0}" destId="{07F5A823-D958-49DB-9D17-9BE21025D4AA}" srcOrd="0" destOrd="0" presId="urn:microsoft.com/office/officeart/2011/layout/ThemePictureAccent"/>
    <dgm:cxn modelId="{FB5012B4-A1A7-4915-9554-6D6B3A20711F}" type="presParOf" srcId="{1693F78C-EE2F-4F26-8F34-1B5A9E121A73}" destId="{19B97A0D-6AF1-4D7E-92D3-9748A879E5D0}" srcOrd="5" destOrd="0" presId="urn:microsoft.com/office/officeart/2011/layout/ThemePictureAccent"/>
    <dgm:cxn modelId="{B04B7FB6-5042-486A-9980-59A12C2E7463}" type="presParOf" srcId="{1693F78C-EE2F-4F26-8F34-1B5A9E121A73}" destId="{8A3B4084-79AA-4659-A2DF-25C599F3A390}" srcOrd="6" destOrd="0" presId="urn:microsoft.com/office/officeart/2011/layout/ThemePictureAccent"/>
    <dgm:cxn modelId="{C7B6565F-A0F8-4FFE-971D-03329CD69744}" type="presParOf" srcId="{8A3B4084-79AA-4659-A2DF-25C599F3A390}" destId="{658AD648-073D-45E5-808C-CEE5CAD7DEE1}" srcOrd="0" destOrd="0" presId="urn:microsoft.com/office/officeart/2011/layout/ThemePictureAccent"/>
    <dgm:cxn modelId="{3E6B8521-A58F-4B7E-AFD1-B20FAA03465B}" type="presParOf" srcId="{1693F78C-EE2F-4F26-8F34-1B5A9E121A73}" destId="{987254C2-7AB2-486B-9392-B48F3B7AC9A9}" srcOrd="7" destOrd="0" presId="urn:microsoft.com/office/officeart/2011/layout/ThemePictureAccent"/>
    <dgm:cxn modelId="{7A490616-62FD-4D69-A0CC-E712EB18ED97}" type="presParOf" srcId="{987254C2-7AB2-486B-9392-B48F3B7AC9A9}" destId="{EF078F96-ACD3-43CC-A2B7-7A92129D6334}" srcOrd="0" destOrd="0" presId="urn:microsoft.com/office/officeart/2011/layout/ThemePictureAccent"/>
    <dgm:cxn modelId="{EAE9091B-C994-43C7-BEAD-390316846DBB}" type="presParOf" srcId="{1693F78C-EE2F-4F26-8F34-1B5A9E121A73}" destId="{93B993B8-D531-4812-94FB-2A5879489FB8}" srcOrd="8" destOrd="0" presId="urn:microsoft.com/office/officeart/2011/layout/ThemePictureAccent"/>
    <dgm:cxn modelId="{333DADE7-CCE5-4576-8DF5-1BB91F5D26DC}" type="presParOf" srcId="{1693F78C-EE2F-4F26-8F34-1B5A9E121A73}" destId="{2721A20F-940B-46B8-A703-142184C379C3}" srcOrd="9" destOrd="0" presId="urn:microsoft.com/office/officeart/2011/layout/ThemePictureAccent"/>
    <dgm:cxn modelId="{CE08C148-E235-4E29-8DA9-92D8AE00B8D6}" type="presParOf" srcId="{2721A20F-940B-46B8-A703-142184C379C3}" destId="{450B4353-4D5D-436C-B0EB-D5E697E94A6A}" srcOrd="0" destOrd="0" presId="urn:microsoft.com/office/officeart/2011/layout/ThemePictureAccent"/>
    <dgm:cxn modelId="{F76551DC-179B-4D78-B74A-A0D61A275FD5}" type="presParOf" srcId="{1693F78C-EE2F-4F26-8F34-1B5A9E121A73}" destId="{45DFCB4B-DC2A-4368-8CBF-7D21B35682C9}" srcOrd="10" destOrd="0" presId="urn:microsoft.com/office/officeart/2011/layout/ThemePictureAccent"/>
    <dgm:cxn modelId="{1ACFEA8F-4273-4069-B410-7F3DCCC1BBFC}" type="presParOf" srcId="{45DFCB4B-DC2A-4368-8CBF-7D21B35682C9}" destId="{93BAFAA1-0B55-4108-9597-93D6178A2087}" srcOrd="0" destOrd="0" presId="urn:microsoft.com/office/officeart/2011/layout/ThemePictureAccent"/>
    <dgm:cxn modelId="{65F3ECBB-F5CC-491E-ADC9-3FA06165C971}" type="presParOf" srcId="{1693F78C-EE2F-4F26-8F34-1B5A9E121A73}" destId="{A7BF5FBE-4939-4A10-B7F4-7D3455DEE7DC}" srcOrd="11" destOrd="0" presId="urn:microsoft.com/office/officeart/2011/layout/ThemePictureAccent"/>
    <dgm:cxn modelId="{5D956358-22E0-45AC-8A45-F9837D4FA256}" type="presParOf" srcId="{1693F78C-EE2F-4F26-8F34-1B5A9E121A73}" destId="{2B9F55D7-CF8C-4C85-965B-379677BD18E3}" srcOrd="12" destOrd="0" presId="urn:microsoft.com/office/officeart/2011/layout/ThemePictureAccent"/>
    <dgm:cxn modelId="{ADB1DF7F-1DC3-421C-B63D-B403A09DC230}" type="presParOf" srcId="{2B9F55D7-CF8C-4C85-965B-379677BD18E3}" destId="{71F6C80D-511B-495D-A8A0-FFF9EF50B454}" srcOrd="0" destOrd="0" presId="urn:microsoft.com/office/officeart/2011/layout/ThemePictureAccent"/>
    <dgm:cxn modelId="{D3C910C0-1727-4081-8966-44F0E8D70C08}" type="presParOf" srcId="{1693F78C-EE2F-4F26-8F34-1B5A9E121A73}" destId="{E01F401E-35B8-4140-8D06-F7EE38C09554}" srcOrd="13" destOrd="0" presId="urn:microsoft.com/office/officeart/2011/layout/ThemePictureAccent"/>
    <dgm:cxn modelId="{6F33162A-B8A3-4E74-BC5A-DE47D9DBDF93}" type="presParOf" srcId="{E01F401E-35B8-4140-8D06-F7EE38C09554}" destId="{E42E3DC7-A6E0-4A54-BBE9-139F4DBDA83A}" srcOrd="0" destOrd="0" presId="urn:microsoft.com/office/officeart/2011/layout/ThemePictureAccent"/>
    <dgm:cxn modelId="{2CBAB37D-D06E-41AC-A8FD-5BEC76C45B3A}" type="presParOf" srcId="{1693F78C-EE2F-4F26-8F34-1B5A9E121A73}" destId="{D05A48F8-4BFF-4EC4-A72E-8ABEE5ED464D}" srcOrd="14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7CBE8-98B4-4CA1-9EE5-5C0D158ED4FA}">
      <dsp:nvSpPr>
        <dsp:cNvPr id="0" name=""/>
        <dsp:cNvSpPr/>
      </dsp:nvSpPr>
      <dsp:spPr>
        <a:xfrm>
          <a:off x="2471745" y="1247008"/>
          <a:ext cx="2919070" cy="1800606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706F3-14FB-43A9-B6FC-7FE2F5DB6892}">
      <dsp:nvSpPr>
        <dsp:cNvPr id="0" name=""/>
        <dsp:cNvSpPr/>
      </dsp:nvSpPr>
      <dsp:spPr>
        <a:xfrm>
          <a:off x="2614742" y="1383022"/>
          <a:ext cx="2637732" cy="151777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9CBDF-E6D2-43E2-AAAD-82489D7263A7}">
      <dsp:nvSpPr>
        <dsp:cNvPr id="0" name=""/>
        <dsp:cNvSpPr/>
      </dsp:nvSpPr>
      <dsp:spPr>
        <a:xfrm>
          <a:off x="2614742" y="2444812"/>
          <a:ext cx="2637732" cy="4590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0" numCol="1" spcCol="1270" anchor="b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614742" y="2444812"/>
        <a:ext cx="2637732" cy="459003"/>
      </dsp:txXfrm>
    </dsp:sp>
    <dsp:sp modelId="{D073BBDF-1867-4F7F-B6CD-ECEE353EF5A6}">
      <dsp:nvSpPr>
        <dsp:cNvPr id="0" name=""/>
        <dsp:cNvSpPr/>
      </dsp:nvSpPr>
      <dsp:spPr>
        <a:xfrm>
          <a:off x="4567501" y="0"/>
          <a:ext cx="1142447" cy="116542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5A823-D958-49DB-9D17-9BE21025D4AA}">
      <dsp:nvSpPr>
        <dsp:cNvPr id="0" name=""/>
        <dsp:cNvSpPr/>
      </dsp:nvSpPr>
      <dsp:spPr>
        <a:xfrm>
          <a:off x="4637965" y="70815"/>
          <a:ext cx="1001001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97A0D-6AF1-4D7E-92D3-9748A879E5D0}">
      <dsp:nvSpPr>
        <dsp:cNvPr id="0" name=""/>
        <dsp:cNvSpPr/>
      </dsp:nvSpPr>
      <dsp:spPr>
        <a:xfrm>
          <a:off x="4636929" y="788466"/>
          <a:ext cx="1001001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636929" y="788466"/>
        <a:ext cx="1001001" cy="306146"/>
      </dsp:txXfrm>
    </dsp:sp>
    <dsp:sp modelId="{658AD648-073D-45E5-808C-CEE5CAD7DEE1}">
      <dsp:nvSpPr>
        <dsp:cNvPr id="0" name=""/>
        <dsp:cNvSpPr/>
      </dsp:nvSpPr>
      <dsp:spPr>
        <a:xfrm>
          <a:off x="5490328" y="1958644"/>
          <a:ext cx="1389589" cy="8588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78F96-ACD3-43CC-A2B7-7A92129D6334}">
      <dsp:nvSpPr>
        <dsp:cNvPr id="0" name=""/>
        <dsp:cNvSpPr/>
      </dsp:nvSpPr>
      <dsp:spPr>
        <a:xfrm>
          <a:off x="5561312" y="2029891"/>
          <a:ext cx="1248143" cy="717651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93B8-D531-4812-94FB-2A5879489FB8}">
      <dsp:nvSpPr>
        <dsp:cNvPr id="0" name=""/>
        <dsp:cNvSpPr/>
      </dsp:nvSpPr>
      <dsp:spPr>
        <a:xfrm>
          <a:off x="5561312" y="2441828"/>
          <a:ext cx="1248143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5561312" y="2441828"/>
        <a:ext cx="1248143" cy="306146"/>
      </dsp:txXfrm>
    </dsp:sp>
    <dsp:sp modelId="{450B4353-4D5D-436C-B0EB-D5E697E94A6A}">
      <dsp:nvSpPr>
        <dsp:cNvPr id="0" name=""/>
        <dsp:cNvSpPr/>
      </dsp:nvSpPr>
      <dsp:spPr>
        <a:xfrm>
          <a:off x="2747455" y="3142946"/>
          <a:ext cx="1356169" cy="1086603"/>
        </a:xfrm>
        <a:prstGeom prst="rect">
          <a:avLst/>
        </a:prstGeom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AFAA1-0B55-4108-9597-93D6178A2087}">
      <dsp:nvSpPr>
        <dsp:cNvPr id="0" name=""/>
        <dsp:cNvSpPr/>
      </dsp:nvSpPr>
      <dsp:spPr>
        <a:xfrm>
          <a:off x="2887374" y="3268851"/>
          <a:ext cx="1076897" cy="841269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FBE-4939-4A10-B7F4-7D3455DEE7DC}">
      <dsp:nvSpPr>
        <dsp:cNvPr id="0" name=""/>
        <dsp:cNvSpPr/>
      </dsp:nvSpPr>
      <dsp:spPr>
        <a:xfrm>
          <a:off x="2887374" y="3639348"/>
          <a:ext cx="1076897" cy="4656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887374" y="3639348"/>
        <a:ext cx="1076897" cy="465620"/>
      </dsp:txXfrm>
    </dsp:sp>
    <dsp:sp modelId="{71F6C80D-511B-495D-A8A0-FFF9EF50B454}">
      <dsp:nvSpPr>
        <dsp:cNvPr id="0" name=""/>
        <dsp:cNvSpPr/>
      </dsp:nvSpPr>
      <dsp:spPr>
        <a:xfrm>
          <a:off x="4827563" y="3152571"/>
          <a:ext cx="1200994" cy="116542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E3DC7-A6E0-4A54-BBE9-139F4DBDA83A}">
      <dsp:nvSpPr>
        <dsp:cNvPr id="0" name=""/>
        <dsp:cNvSpPr/>
      </dsp:nvSpPr>
      <dsp:spPr>
        <a:xfrm>
          <a:off x="4896471" y="3224250"/>
          <a:ext cx="1059548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A48F8-4BFF-4EC4-A72E-8ABEE5ED464D}">
      <dsp:nvSpPr>
        <dsp:cNvPr id="0" name=""/>
        <dsp:cNvSpPr/>
      </dsp:nvSpPr>
      <dsp:spPr>
        <a:xfrm>
          <a:off x="4896471" y="3941902"/>
          <a:ext cx="1059548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896471" y="3941902"/>
        <a:ext cx="1059548" cy="306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39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40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23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84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106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16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17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18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31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32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06/11/2019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25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9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182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1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89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19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85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8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4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00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2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958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744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13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88659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79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  <p:sldLayoutId id="2147483705" r:id="rId7"/>
    <p:sldLayoutId id="214748370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06/11/2019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06/11/2019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3.wmf"/><Relationship Id="rId4" Type="http://schemas.openxmlformats.org/officeDocument/2006/relationships/oleObject" Target="../embeddings/oleObject11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6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2.wmf"/><Relationship Id="rId5" Type="http://schemas.openxmlformats.org/officeDocument/2006/relationships/image" Target="../media/image99.wmf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1.wmf"/><Relationship Id="rId1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emf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6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138.JPG"/><Relationship Id="rId9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0.png"/><Relationship Id="rId3" Type="http://schemas.microsoft.com/office/2007/relationships/hdphoto" Target="../media/hdphoto2.wdp"/><Relationship Id="rId7" Type="http://schemas.openxmlformats.org/officeDocument/2006/relationships/image" Target="../media/image147.png"/><Relationship Id="rId12" Type="http://schemas.microsoft.com/office/2007/relationships/hdphoto" Target="../media/hdphoto6.wdp"/><Relationship Id="rId2" Type="http://schemas.openxmlformats.org/officeDocument/2006/relationships/image" Target="../media/image144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microsoft.com/office/2007/relationships/hdphoto" Target="../media/hdphoto3.wdp"/><Relationship Id="rId15" Type="http://schemas.openxmlformats.org/officeDocument/2006/relationships/image" Target="../media/image151.png"/><Relationship Id="rId10" Type="http://schemas.microsoft.com/office/2007/relationships/hdphoto" Target="../media/hdphoto5.wdp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5.jpeg"/><Relationship Id="rId5" Type="http://schemas.microsoft.com/office/2007/relationships/hdphoto" Target="../media/hdphoto8.wdp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tiff"/><Relationship Id="rId3" Type="http://schemas.openxmlformats.org/officeDocument/2006/relationships/image" Target="../media/image167.jpeg"/><Relationship Id="rId7" Type="http://schemas.openxmlformats.org/officeDocument/2006/relationships/image" Target="../media/image170.tif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3.xml"/><Relationship Id="rId11" Type="http://schemas.openxmlformats.org/officeDocument/2006/relationships/image" Target="../media/image173.png"/><Relationship Id="rId5" Type="http://schemas.openxmlformats.org/officeDocument/2006/relationships/image" Target="../media/image169.emf"/><Relationship Id="rId10" Type="http://schemas.microsoft.com/office/2007/relationships/hdphoto" Target="../media/hdphoto9.wdp"/><Relationship Id="rId4" Type="http://schemas.openxmlformats.org/officeDocument/2006/relationships/image" Target="../media/image168.jpeg"/><Relationship Id="rId9" Type="http://schemas.openxmlformats.org/officeDocument/2006/relationships/image" Target="../media/image1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6.tiff"/><Relationship Id="rId5" Type="http://schemas.openxmlformats.org/officeDocument/2006/relationships/image" Target="../media/image160.png"/><Relationship Id="rId4" Type="http://schemas.openxmlformats.org/officeDocument/2006/relationships/image" Target="../media/image16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21968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9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1087933"/>
            <a:ext cx="8870449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106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29191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107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6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108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3883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109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42862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110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111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1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112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113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5785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3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which is then assigned to a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with Multiple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Create a list of yarns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nodes to each yarn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1956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Python list containing 4 yarns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Yarns 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[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()]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Add nodes to the yarns to describe their paths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0.22,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625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Populate Yarn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897272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2400" dirty="0" smtClean="0">
                <a:latin typeface="+mj-lt"/>
                <a:cs typeface="Courier New" panose="02070309020205020404" pitchFamily="49" charset="0"/>
              </a:rPr>
              <a:t>loop to iterate through yarns</a:t>
            </a:r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Assign sections, resolution, repeats for each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the yarn to the textile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44" y="2781521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Yarn in Yarns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interpolation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Yarn.AssignInterpolation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CInterpolationCubic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Assign a constant cross-section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elliptical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shape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Yarn.AssignSection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CYarnSectionConstant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CSectionEllipse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(0.18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0.04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resolution of the mesh created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Yarn.SetResolution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repeat vectors to the yarn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(XYZ(0.44, 0, 0))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(XYZ(0, 0.44,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the yarn to our textile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Textile.AddYarn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(Yarn)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19360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7" y="1935331"/>
            <a:ext cx="7724062" cy="580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Edit Polyester.py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9613" y="1373564"/>
            <a:ext cx="7515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cross-sections to lenticular</a:t>
            </a:r>
            <a:r>
              <a:rPr lang="en-GB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 dimensions: Width = 0.2, height = 0,048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height of the domain to suit the amended yarn dimensions so that it does not cut off any of the yarns.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yarn resolution to </a:t>
            </a:r>
            <a:r>
              <a:rPr lang="en-GB" dirty="0" smtClean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6972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Weave Classes in Scripts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954255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constructor for the appropriate weave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</a:t>
            </a:r>
            <a:r>
              <a:rPr lang="en-GB" sz="2400" dirty="0" err="1" smtClean="0">
                <a:latin typeface="+mj-lt"/>
              </a:rPr>
              <a:t>SwapPostion</a:t>
            </a:r>
            <a:r>
              <a:rPr lang="en-GB" sz="2400" dirty="0" smtClean="0">
                <a:latin typeface="+mj-lt"/>
              </a:rPr>
              <a:t> functions to set up the weave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Look at the API reference to find functions for specific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608" y="2768649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 = CTextileWeave2D(4, 4, 5, 2, False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Set the weave pattern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(2, 1);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(1, 2);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Adjust the yarn width and height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Textile.SetYarnWidths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Textile.SetYarnHeights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(0.8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Setup a domain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Textile.AssignDefaultDomain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AddTextile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(Textile)</a:t>
            </a:r>
            <a:endParaRPr lang="en-GB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9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Permeability and Mechanical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Composites Research Group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University of Nottingham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728671" y="2894917"/>
            <a:ext cx="2257127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</a:t>
            </a:r>
            <a:r>
              <a:rPr lang="en-US" altLang="zh-CN" sz="900" dirty="0" err="1">
                <a:solidFill>
                  <a:srgbClr val="4D3A31"/>
                </a:solidFill>
              </a:rPr>
              <a:t>Xiaosu</a:t>
            </a:r>
            <a:r>
              <a:rPr lang="en-US" altLang="zh-CN" sz="900" dirty="0">
                <a:solidFill>
                  <a:srgbClr val="4D3A31"/>
                </a:solidFill>
              </a:rPr>
              <a:t> Yi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Research Fellows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Composites Research Group Overview</a:t>
            </a:r>
            <a:endParaRPr lang="en-GB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95105" y="1607678"/>
            <a:ext cx="5402235" cy="2887038"/>
            <a:chOff x="2747969" y="1512504"/>
            <a:chExt cx="7202980" cy="38493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6049" y="1548886"/>
              <a:ext cx="5061250" cy="27574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2273" y="4533212"/>
              <a:ext cx="828676" cy="8286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0817" y="1623397"/>
              <a:ext cx="830132" cy="8286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969" y="1512504"/>
              <a:ext cx="824562" cy="82867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572531" y="1512504"/>
              <a:ext cx="678000" cy="390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572531" y="2007276"/>
              <a:ext cx="678000" cy="333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8098631" y="4166721"/>
              <a:ext cx="1023642" cy="11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8098631" y="4071676"/>
              <a:ext cx="1023642" cy="474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815388" y="1659484"/>
              <a:ext cx="305429" cy="1378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15388" y="2452073"/>
              <a:ext cx="305429" cy="690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213" y="1719648"/>
            <a:ext cx="456656" cy="570821"/>
          </a:xfrm>
          <a:prstGeom prst="rect">
            <a:avLst/>
          </a:prstGeom>
        </p:spPr>
      </p:pic>
      <p:pic>
        <p:nvPicPr>
          <p:cNvPr id="41" name="Picture 40" descr="D:\personal\入台证\id photo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37393" y="1719648"/>
            <a:ext cx="499890" cy="5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1869191" y="2989075"/>
            <a:ext cx="2138453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Nick Warrior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12 academics, including 5 professors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11 researchers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20 PhD/</a:t>
            </a:r>
            <a:r>
              <a:rPr lang="en-US" altLang="zh-CN" sz="900">
                <a:solidFill>
                  <a:srgbClr val="4D3A31"/>
                </a:solidFill>
              </a:rPr>
              <a:t>EngD </a:t>
            </a:r>
            <a:r>
              <a:rPr lang="en-US" altLang="zh-CN" sz="900" dirty="0">
                <a:solidFill>
                  <a:srgbClr val="4D3A31"/>
                </a:solidFill>
              </a:rPr>
              <a:t>students</a:t>
            </a: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675833" y="5269546"/>
            <a:ext cx="2239803" cy="59093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Dr Albert </a:t>
            </a:r>
            <a:r>
              <a:rPr lang="en-US" altLang="zh-CN" sz="900" dirty="0" err="1">
                <a:solidFill>
                  <a:srgbClr val="4D3A31"/>
                </a:solidFill>
              </a:rPr>
              <a:t>Tshai</a:t>
            </a:r>
            <a:endParaRPr lang="en-US" altLang="zh-CN" sz="900" dirty="0">
              <a:solidFill>
                <a:srgbClr val="4D3A31"/>
              </a:solidFill>
            </a:endParaRP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1386" y="3873283"/>
            <a:ext cx="497147" cy="621434"/>
          </a:xfrm>
          <a:prstGeom prst="rect">
            <a:avLst/>
          </a:prstGeom>
        </p:spPr>
      </p:pic>
      <p:pic>
        <p:nvPicPr>
          <p:cNvPr id="9218" name="Picture 2" descr="Image of Nick Warrio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69" y="1607678"/>
            <a:ext cx="497206" cy="6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04" y="1607678"/>
            <a:ext cx="497206" cy="6215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81" y="2262874"/>
            <a:ext cx="500629" cy="6257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262874"/>
            <a:ext cx="493440" cy="616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9" y="2264090"/>
            <a:ext cx="492467" cy="6155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34" y="1608635"/>
            <a:ext cx="495675" cy="6195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913362"/>
            <a:ext cx="492768" cy="6159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70" y="2913362"/>
            <a:ext cx="492768" cy="6159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2913363"/>
            <a:ext cx="494071" cy="6175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3563011"/>
            <a:ext cx="496762" cy="6209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744" y="4509391"/>
            <a:ext cx="2520461" cy="1362249"/>
          </a:xfrm>
          <a:prstGeom prst="rect">
            <a:avLst/>
          </a:prstGeom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022027" y="3965366"/>
            <a:ext cx="2161442" cy="12557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Advanced Manufacturing Building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Jubilees Campus, Nottingham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Due Dec 2017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£24m investment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9000m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over 3 floors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600m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composites lab space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71254" y="4302460"/>
            <a:ext cx="2574905" cy="158812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UK Research Portfolio (£14.5m)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EPSRC Future Composites Manufacturing Hub - £10.3m *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EPSRC - £265k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Innovate UK - £810k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Industry - £1.5m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European Commission - £1.1m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- £500k</a:t>
            </a:r>
          </a:p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dirty="0">
                <a:solidFill>
                  <a:srgbClr val="4D3A31"/>
                </a:solidFill>
              </a:rPr>
              <a:t>(* Includes funding for other Hub members)  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328" y="4557288"/>
            <a:ext cx="497205" cy="62150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78" y="3892620"/>
            <a:ext cx="490407" cy="616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7031" y="3882682"/>
            <a:ext cx="488269" cy="620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568" y="3561952"/>
            <a:ext cx="497609" cy="622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5" y="3563012"/>
            <a:ext cx="494611" cy="62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35269" y="1719648"/>
            <a:ext cx="564195" cy="57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-148" r="7087"/>
          <a:stretch/>
        </p:blipFill>
        <p:spPr>
          <a:xfrm>
            <a:off x="7335270" y="2317319"/>
            <a:ext cx="554875" cy="5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Coefficient of Thermal Expansion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32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0957" y="1564482"/>
          <a:ext cx="8855869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UoN Research Portfolio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963" y="2828279"/>
            <a:ext cx="2421731" cy="176817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Automated Dry Fibre Placement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Advanced Manufacturing Supply Chain Initiative (AMSCI) –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ProPound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Composites Innovation Cluster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CiC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Affordable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Lightweighting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Through Pre-Form Automation (ALPA)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Thermoplastic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Overmoulding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for Structural Composite Automotive Applications (TOSCAA)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endParaRPr lang="en-US" altLang="zh-CN" sz="825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103144" y="4722971"/>
            <a:ext cx="2719388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Boeing – Nottingham Strategic Collaboration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Towards Affordable, Closed-Loop Recyclable Future Low Carbon Vehicle Structures (TARF-LCV)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Markets for fluidized bed carbon fibre recycling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Graphene-based Electrodes for Application in Supercapacitors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ElectroGraph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5803106" y="1494391"/>
            <a:ext cx="3198018" cy="13111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AVIC – Nottingham University Innovation Centre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Buckling analysis software of stiffened panel structures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Impact damage in composite components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Design and strength analysis of braided composites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Biaxial material testing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Tack testing of prepregs and ATL tapes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SAFE-FLY EID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5256" y="4645866"/>
            <a:ext cx="2421731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Engineering Nanocomposites for Healthcare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BENcH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In situ polymerization  of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composites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fibre textile manufacture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Production of commercially scalable multifilament phosphate fibre tows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45256" y="1680181"/>
            <a:ext cx="4269582" cy="81945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Processing and performance of polymer matrix composites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Interests in both thermoset and thermoplastic matrices 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Emerging interests in novel metal materials and hybrid structures</a:t>
            </a:r>
            <a:endParaRPr lang="en-US" altLang="zh-CN" sz="1050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974682" y="3205471"/>
            <a:ext cx="2097881" cy="14634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Textile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Optimisation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RSE Fellowship – Texgen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Damage Modelling of Composites (Variability in Textiles)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Friction in composites forming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BAM – Breakthrough Aerospace Material</a:t>
            </a:r>
          </a:p>
        </p:txBody>
      </p:sp>
    </p:spTree>
    <p:extLst>
      <p:ext uri="{BB962C8B-B14F-4D97-AF65-F5344CB8AC3E}">
        <p14:creationId xmlns:p14="http://schemas.microsoft.com/office/powerpoint/2010/main" val="38368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42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44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45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Braiding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Braiding Facility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3485" y="1000461"/>
            <a:ext cx="5281015" cy="26150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Robotic control of braider and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 err="1">
                <a:solidFill>
                  <a:srgbClr val="4D3A31"/>
                </a:solidFill>
                <a:latin typeface="+mj-lt"/>
              </a:rPr>
              <a:t>Steeger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48 carrier braider and </a:t>
            </a:r>
            <a:r>
              <a:rPr lang="en-GB" sz="1200" dirty="0" err="1">
                <a:solidFill>
                  <a:srgbClr val="4D3A31"/>
                </a:solidFill>
                <a:latin typeface="+mj-lt"/>
              </a:rPr>
              <a:t>Kuka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KR60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Synchronisation of braider speed to mandrel take-up speed 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Facility to braid large complex mandrel geometry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Support structure to aid in braiding low density/brittle core materials (3D printed mandrels)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Braid direction reversal: enables multi-pass braiding with minimal touch labour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axial tow deposition: Up to 96 tows per pass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Load cells at the robot flange to measure force exerted by the braider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deposition rate: Up to 1 metre of braid per minute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1D-Braid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In-house 3D printer to 3D print mandrels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36" y="1438611"/>
            <a:ext cx="3392774" cy="252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755967" y="5123433"/>
            <a:ext cx="2081282" cy="155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64" y="5139941"/>
            <a:ext cx="2055989" cy="154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647" y="5098331"/>
            <a:ext cx="2072718" cy="1554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763" y="4277208"/>
            <a:ext cx="1781747" cy="23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 - 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45667"/>
            <a:ext cx="7950085" cy="15360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Added functionality to automatically build biaxial braided unit cells based on geometrical features such as tow size, shape and spacing. </a:t>
            </a:r>
          </a:p>
          <a:p>
            <a:r>
              <a:rPr lang="en-GB" dirty="0"/>
              <a:t>Similar to work completed  on woven fabrics, the braid module will enable material characterisation and permeability studies.</a:t>
            </a:r>
          </a:p>
          <a:p>
            <a:r>
              <a:rPr lang="en-GB" dirty="0"/>
              <a:t>Developed as part of the TexGen code, shares common functionality with </a:t>
            </a:r>
            <a:r>
              <a:rPr lang="en-GB" dirty="0" err="1"/>
              <a:t>CTextile</a:t>
            </a:r>
            <a:r>
              <a:rPr lang="en-GB" dirty="0"/>
              <a:t> and integrated with </a:t>
            </a:r>
            <a:r>
              <a:rPr lang="en-GB" dirty="0" err="1"/>
              <a:t>CYarn</a:t>
            </a:r>
            <a:r>
              <a:rPr lang="en-GB" dirty="0"/>
              <a:t> for modelling.  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/>
          <a:srcRect t="9675"/>
          <a:stretch/>
        </p:blipFill>
        <p:spPr>
          <a:xfrm>
            <a:off x="1311442" y="3581746"/>
            <a:ext cx="6584500" cy="22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3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2D6EA-98C1-5842-9AA8-9E493111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79" y="1729496"/>
            <a:ext cx="2944262" cy="2609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-Braiding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56" y="2074802"/>
            <a:ext cx="3697166" cy="336543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Allows for inputs of braider parameters such as speed and mandrel dimensions to calculate corresponding RUC. </a:t>
            </a:r>
          </a:p>
          <a:p>
            <a:r>
              <a:rPr lang="en-GB" dirty="0"/>
              <a:t>Assign all yarns with the same properties or specify specific properties for each yarn. </a:t>
            </a:r>
          </a:p>
          <a:p>
            <a:r>
              <a:rPr lang="en-GB" dirty="0"/>
              <a:t>Builds a geometrical based model of the RUC, this can be processed further through integration with Abaqus for mechanical properties or permeability calculations.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54" y="2507845"/>
            <a:ext cx="1813710" cy="2429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/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35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/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𝑅𝑐𝑜𝑠</m:t>
                              </m:r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40370" y="2903439"/>
            <a:ext cx="4281204" cy="36916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>
                <a:solidFill>
                  <a:srgbClr val="080808"/>
                </a:solidFill>
              </a:rPr>
              <a:t>Optimisation framework: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manufacturing constraints – </a:t>
            </a:r>
            <a:r>
              <a:rPr lang="en-GB" sz="1600" dirty="0" err="1">
                <a:solidFill>
                  <a:srgbClr val="080808"/>
                </a:solidFill>
              </a:rPr>
              <a:t>manufacturable</a:t>
            </a:r>
            <a:r>
              <a:rPr lang="en-GB" sz="1600" dirty="0">
                <a:solidFill>
                  <a:srgbClr val="080808"/>
                </a:solidFill>
              </a:rPr>
              <a:t> now e.g. vary yarn thickness/spacing and pattern in 3D weave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relaxed manufacturing constraints – extend the search to cases non-constrained by current technologies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GB" sz="1600" b="1" dirty="0">
                <a:solidFill>
                  <a:srgbClr val="080808"/>
                </a:solidFill>
              </a:rPr>
              <a:t>Novel preforming techniques: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Employ novel manufacturing techniques to implement new fibre architectures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Multi-axial preforms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Complex through-thickness reinforcement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Novel manufacturing techniques for optimised fibre architectures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814" y="2940232"/>
            <a:ext cx="2330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Preform with off-axis yarns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4867708" y="3289557"/>
            <a:ext cx="1798607" cy="1435722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12156" r="27324" b="17386"/>
          <a:stretch/>
        </p:blipFill>
        <p:spPr bwMode="auto">
          <a:xfrm rot="1800000">
            <a:off x="6889139" y="3029221"/>
            <a:ext cx="1821873" cy="204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5957" y="4694576"/>
            <a:ext cx="1428237" cy="192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13609" y="2908933"/>
            <a:ext cx="2330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3D cylindrical preform with through-thickness binder</a:t>
            </a:r>
          </a:p>
        </p:txBody>
      </p:sp>
      <p:pic>
        <p:nvPicPr>
          <p:cNvPr id="18" name="Picture 2" descr="C:\Users\mclihvk3\Dropbox\Photo 19-10-2017, 10 57 5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3" t="38021" r="20459" b="13929"/>
          <a:stretch/>
        </p:blipFill>
        <p:spPr bwMode="auto">
          <a:xfrm>
            <a:off x="4707321" y="4828238"/>
            <a:ext cx="1890000" cy="16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616452"/>
            <a:ext cx="880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How to select a reinforcement which is most appropriate for a particular application? Can the optimal reinforcement be manufactured at the moment?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Project </a:t>
            </a:r>
            <a:r>
              <a:rPr lang="en-GB" u="sng" dirty="0">
                <a:solidFill>
                  <a:srgbClr val="080808"/>
                </a:solidFill>
              </a:rPr>
              <a:t>aims</a:t>
            </a:r>
            <a:r>
              <a:rPr lang="en-GB" dirty="0">
                <a:solidFill>
                  <a:srgbClr val="080808"/>
                </a:solidFill>
              </a:rPr>
              <a:t> to develop a computational optimisation framework which can be used to drive design of fibre reinforcements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15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789620" y="2122063"/>
            <a:ext cx="226979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GB">
                <a:solidFill>
                  <a:srgbClr val="323232"/>
                </a:solidFill>
                <a:latin typeface="Calibri" panose="020F0502020204030204"/>
              </a:rPr>
              <a:t>Design-driven preforming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969" y="2119123"/>
            <a:ext cx="6272466" cy="1644623"/>
            <a:chOff x="328739" y="1475238"/>
            <a:chExt cx="8363288" cy="2192830"/>
          </a:xfrm>
        </p:grpSpPr>
        <p:sp>
          <p:nvSpPr>
            <p:cNvPr id="18" name="TextBox 17"/>
            <p:cNvSpPr txBox="1"/>
            <p:nvPr/>
          </p:nvSpPr>
          <p:spPr>
            <a:xfrm>
              <a:off x="328739" y="2100951"/>
              <a:ext cx="1924475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Identification of load cases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361" r="42282" b="1"/>
            <a:stretch/>
          </p:blipFill>
          <p:spPr>
            <a:xfrm>
              <a:off x="7385446" y="1760068"/>
              <a:ext cx="724937" cy="190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61654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206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Part</a:t>
              </a:r>
            </a:p>
          </p:txBody>
        </p:sp>
        <p:pic>
          <p:nvPicPr>
            <p:cNvPr id="1026" name="Picture 2" descr="AEC NH-040_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81" y="1975518"/>
              <a:ext cx="2216837" cy="147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anding gear brace messier dow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794" y="1898376"/>
              <a:ext cx="1329648" cy="158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884286" y="1530817"/>
              <a:ext cx="18077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Loading cases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978163" y="2440484"/>
              <a:ext cx="341192" cy="45478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8740" y="1475238"/>
              <a:ext cx="8363287" cy="211335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Cross 15"/>
            <p:cNvSpPr/>
            <p:nvPr/>
          </p:nvSpPr>
          <p:spPr>
            <a:xfrm>
              <a:off x="6969300" y="2552068"/>
              <a:ext cx="324000" cy="324000"/>
            </a:xfrm>
            <a:prstGeom prst="plus">
              <a:avLst>
                <a:gd name="adj" fmla="val 379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9857" y="4079231"/>
            <a:ext cx="6292578" cy="1350000"/>
            <a:chOff x="301924" y="3785166"/>
            <a:chExt cx="8390104" cy="180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595" y="4373345"/>
              <a:ext cx="2187345" cy="966442"/>
            </a:xfrm>
            <a:prstGeom prst="rect">
              <a:avLst/>
            </a:prstGeom>
          </p:spPr>
        </p:pic>
        <p:graphicFrame>
          <p:nvGraphicFramePr>
            <p:cNvPr id="30" name="Chart 29"/>
            <p:cNvGraphicFramePr/>
            <p:nvPr/>
          </p:nvGraphicFramePr>
          <p:xfrm>
            <a:off x="6817710" y="4209071"/>
            <a:ext cx="1755476" cy="1359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319595" y="4250935"/>
              <a:ext cx="1924475" cy="861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Optimisation of preform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04984" y="3944085"/>
              <a:ext cx="190436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Unit cell 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1924" y="3785166"/>
              <a:ext cx="8390104" cy="1800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7032" y="3925362"/>
              <a:ext cx="16923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Optimisation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0" t="22396" r="23302" b="5590"/>
            <a:stretch/>
          </p:blipFill>
          <p:spPr>
            <a:xfrm>
              <a:off x="4871559" y="4373345"/>
              <a:ext cx="1529997" cy="100983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554075" y="3944085"/>
              <a:ext cx="22658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Properties evaluation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789620" y="2119123"/>
            <a:ext cx="2269798" cy="32974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484576" y="2129302"/>
            <a:ext cx="163988" cy="3297422"/>
          </a:xfrm>
          <a:prstGeom prst="rightBrace">
            <a:avLst>
              <a:gd name="adj1" fmla="val 843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323232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857" y="5758046"/>
            <a:ext cx="889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6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New preforming technologies will consider both optimal reinforcement  and component geomet</a:t>
            </a:r>
            <a:r>
              <a:rPr lang="en-GB" sz="12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4876" r="10626" b="1652"/>
          <a:stretch/>
        </p:blipFill>
        <p:spPr>
          <a:xfrm>
            <a:off x="6901401" y="3013601"/>
            <a:ext cx="748958" cy="886521"/>
          </a:xfrm>
          <a:prstGeom prst="rect">
            <a:avLst/>
          </a:prstGeom>
        </p:spPr>
      </p:pic>
      <p:pic>
        <p:nvPicPr>
          <p:cNvPr id="34" name="Picture 3" descr="D:\Nccef\Preforming pictures\IMG_25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85687" y="4415212"/>
            <a:ext cx="1677662" cy="92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581" r="30567" b="4004"/>
          <a:stretch/>
        </p:blipFill>
        <p:spPr>
          <a:xfrm>
            <a:off x="7829438" y="3054988"/>
            <a:ext cx="1081837" cy="8506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84619" y="2763250"/>
            <a:ext cx="20890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Optimal solution for a part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29689" y="4041172"/>
            <a:ext cx="2189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Development of a process to enable manufacture</a:t>
            </a:r>
          </a:p>
        </p:txBody>
      </p:sp>
    </p:spTree>
    <p:extLst>
      <p:ext uri="{BB962C8B-B14F-4D97-AF65-F5344CB8AC3E}">
        <p14:creationId xmlns:p14="http://schemas.microsoft.com/office/powerpoint/2010/main" val="928513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4857" r="43700" b="7969"/>
          <a:stretch/>
        </p:blipFill>
        <p:spPr>
          <a:xfrm>
            <a:off x="3260611" y="2645042"/>
            <a:ext cx="1300540" cy="1167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6768"/>
            <a:ext cx="6345691" cy="994172"/>
          </a:xfrm>
        </p:spPr>
        <p:txBody>
          <a:bodyPr/>
          <a:lstStyle/>
          <a:p>
            <a:r>
              <a:rPr lang="en-GB" dirty="0" smtClean="0"/>
              <a:t>Optimisation framework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9279" r="17712" b="18323"/>
          <a:stretch/>
        </p:blipFill>
        <p:spPr>
          <a:xfrm>
            <a:off x="3380893" y="4733935"/>
            <a:ext cx="1929902" cy="1137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2361" y="4301533"/>
            <a:ext cx="2792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Evaluation of objective function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(macro-scale simulations)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280" y="2246012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Initial design of preform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08558" y="2231926"/>
            <a:ext cx="33265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Homogenisation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</a:t>
            </a:r>
            <a:r>
              <a:rPr lang="en-GB" sz="135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-scale simulation)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4" y="2546094"/>
            <a:ext cx="2097962" cy="926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7373458" y="2797491"/>
            <a:ext cx="1401680" cy="9904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8041" y="2231497"/>
            <a:ext cx="17360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Improved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10406" r="20644" b="11160"/>
          <a:stretch/>
        </p:blipFill>
        <p:spPr>
          <a:xfrm>
            <a:off x="307873" y="3873906"/>
            <a:ext cx="2191985" cy="13740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0280" y="3649269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Part geometry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625659" y="3266458"/>
            <a:ext cx="822661" cy="600164"/>
            <a:chOff x="7381240" y="2635835"/>
            <a:chExt cx="1096881" cy="800219"/>
          </a:xfrm>
        </p:grpSpPr>
        <p:grpSp>
          <p:nvGrpSpPr>
            <p:cNvPr id="30" name="Group 29"/>
            <p:cNvGrpSpPr/>
            <p:nvPr/>
          </p:nvGrpSpPr>
          <p:grpSpPr>
            <a:xfrm>
              <a:off x="7577562" y="2643615"/>
              <a:ext cx="704239" cy="784659"/>
              <a:chOff x="7841406" y="2301645"/>
              <a:chExt cx="704239" cy="78465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841406" y="2301645"/>
                <a:ext cx="4236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114007" y="2301645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406" y="2593861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109199" y="2593861"/>
                <a:ext cx="4364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D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381240" y="2635835"/>
              <a:ext cx="109688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3300">
                  <a:solidFill>
                    <a:srgbClr val="000000"/>
                  </a:solidFill>
                  <a:latin typeface="Calibri Light" panose="020F0302020204030204"/>
                </a:rPr>
                <a:t>(    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9673" y="1913168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Problem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08558" y="2231497"/>
            <a:ext cx="0" cy="33019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1368" y="1913168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Optimisation framework</a:t>
            </a:r>
          </a:p>
        </p:txBody>
      </p:sp>
      <p:sp>
        <p:nvSpPr>
          <p:cNvPr id="39" name="Right Arrow 38"/>
          <p:cNvSpPr/>
          <p:nvPr/>
        </p:nvSpPr>
        <p:spPr>
          <a:xfrm rot="5400000">
            <a:off x="4525932" y="3991041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7886588" y="3900233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6167879" y="3033645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53671" y="2425752"/>
            <a:ext cx="184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model based on GA “recommendations”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399" y="5321893"/>
            <a:ext cx="26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500" b="1">
                <a:solidFill>
                  <a:srgbClr val="000000"/>
                </a:solidFill>
                <a:latin typeface="Calibri" panose="020F0502020204030204"/>
              </a:rPr>
              <a:t>Aim: </a:t>
            </a:r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maximise bending stiffness with no increase of weight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708997" y="5186259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7570" y="4766980"/>
            <a:ext cx="97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Bending stiffness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5718" y="3136079"/>
            <a:ext cx="116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Stiffness matrix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0722" y="4376047"/>
            <a:ext cx="13271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Optimisation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1414" y="4660117"/>
            <a:ext cx="2415448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Genetic algorithm: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Compares evaluated designs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Evolves good designs (mutation)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Takes best features of good results (cross-over)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01468" y="3765669"/>
            <a:ext cx="16075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Relaxed manufacturing 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168" y="3737001"/>
            <a:ext cx="191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Parametrised geometry of </a:t>
            </a:r>
            <a:r>
              <a:rPr lang="en-GB" sz="120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-scale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6984" y="2561777"/>
            <a:ext cx="131945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geometry parameters</a:t>
            </a:r>
          </a:p>
        </p:txBody>
      </p:sp>
    </p:spTree>
    <p:extLst>
      <p:ext uri="{BB962C8B-B14F-4D97-AF65-F5344CB8AC3E}">
        <p14:creationId xmlns:p14="http://schemas.microsoft.com/office/powerpoint/2010/main" val="27051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9" grpId="0" animBg="1"/>
      <p:bldP spid="42" grpId="0" animBg="1"/>
      <p:bldP spid="43" grpId="0" animBg="1"/>
      <p:bldP spid="44" grpId="0"/>
      <p:bldP spid="34" grpId="0" animBg="1"/>
      <p:bldP spid="36" grpId="0"/>
      <p:bldP spid="41" grpId="0"/>
      <p:bldP spid="45" grpId="0"/>
      <p:bldP spid="46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T-Piece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Variations</a:t>
            </a:r>
            <a:endParaRPr lang="en-GB" dirty="0"/>
          </a:p>
        </p:txBody>
      </p:sp>
      <p:pic>
        <p:nvPicPr>
          <p:cNvPr id="4" name="Picture 2" descr="Snap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6930" r="31293" b="12640"/>
          <a:stretch>
            <a:fillRect/>
          </a:stretch>
        </p:blipFill>
        <p:spPr bwMode="auto">
          <a:xfrm>
            <a:off x="587998" y="1242881"/>
            <a:ext cx="3590925" cy="29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r="53699"/>
          <a:stretch>
            <a:fillRect/>
          </a:stretch>
        </p:blipFill>
        <p:spPr bwMode="auto">
          <a:xfrm>
            <a:off x="4640562" y="1405727"/>
            <a:ext cx="3834025" cy="2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4951" y="3774808"/>
            <a:ext cx="1042946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Variation 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2100" y="3774808"/>
            <a:ext cx="1130210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Variation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II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38488" y="1715010"/>
            <a:ext cx="504825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8013" y="1715010"/>
            <a:ext cx="19050" cy="40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90900" y="1619065"/>
            <a:ext cx="1057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Warp &amp; Binder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83187" y="1757107"/>
            <a:ext cx="895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Weft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758" y="4304290"/>
            <a:ext cx="4937024" cy="178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230862" y="6243867"/>
            <a:ext cx="2303719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Resin-rich noodle region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3167063" y="5894773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5233287" y="5871097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094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Patterns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1" y="2637728"/>
            <a:ext cx="1199309" cy="1325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8" y="1841263"/>
            <a:ext cx="2039555" cy="1142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7" y="3652768"/>
            <a:ext cx="2039556" cy="114532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3473433" y="3011409"/>
            <a:ext cx="576064" cy="6056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9800000">
            <a:off x="4217068" y="2391909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800000">
            <a:off x="4217069" y="3859372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30819" y="3652767"/>
            <a:ext cx="16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Double weft insertion</a:t>
            </a:r>
            <a:endParaRPr lang="en-GB" sz="1600" baseline="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5390" y="3997481"/>
            <a:ext cx="661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Web</a:t>
            </a:r>
            <a:endParaRPr lang="en-GB" sz="1600" baseline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5682" y="3011409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</a:t>
            </a:r>
            <a:endParaRPr lang="en-GB" sz="1600" baseline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681" y="4810327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II</a:t>
            </a:r>
            <a:endParaRPr lang="en-GB" sz="1600" baseline="0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1455938" y="3652768"/>
            <a:ext cx="999452" cy="10248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77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File Format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8" y="1612762"/>
            <a:ext cx="752316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Bracket 3"/>
          <p:cNvSpPr/>
          <p:nvPr/>
        </p:nvSpPr>
        <p:spPr bwMode="auto">
          <a:xfrm rot="5400000">
            <a:off x="4500979" y="884793"/>
            <a:ext cx="150920" cy="1305018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5" name="Left Bracket 4"/>
          <p:cNvSpPr/>
          <p:nvPr/>
        </p:nvSpPr>
        <p:spPr bwMode="auto">
          <a:xfrm rot="5400000">
            <a:off x="1434621" y="1280713"/>
            <a:ext cx="150921" cy="1099074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6" name="Left Bracket 5"/>
          <p:cNvSpPr/>
          <p:nvPr/>
        </p:nvSpPr>
        <p:spPr bwMode="auto">
          <a:xfrm rot="5400000">
            <a:off x="5254835" y="1452217"/>
            <a:ext cx="152414" cy="186431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7" name="Left Bracket 6"/>
          <p:cNvSpPr/>
          <p:nvPr/>
        </p:nvSpPr>
        <p:spPr bwMode="auto">
          <a:xfrm rot="5400000">
            <a:off x="2061079" y="1759248"/>
            <a:ext cx="171674" cy="162756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9619" y="1123288"/>
            <a:ext cx="1202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Warp stack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510081" y="1377203"/>
            <a:ext cx="636835" cy="377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8" idx="3"/>
          </p:cNvCxnSpPr>
          <p:nvPr/>
        </p:nvCxnSpPr>
        <p:spPr bwMode="auto">
          <a:xfrm>
            <a:off x="3262543" y="1292565"/>
            <a:ext cx="661387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19202" y="1043952"/>
            <a:ext cx="13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Binder yarn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12" name="Straight Arrow Connector 11"/>
          <p:cNvCxnSpPr>
            <a:endCxn id="6" idx="1"/>
          </p:cNvCxnSpPr>
          <p:nvPr/>
        </p:nvCxnSpPr>
        <p:spPr bwMode="auto">
          <a:xfrm>
            <a:off x="4722126" y="1292565"/>
            <a:ext cx="608916" cy="176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228294" y="1292565"/>
            <a:ext cx="1364942" cy="462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16098" y="5905362"/>
            <a:ext cx="841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aseline="0" dirty="0" smtClean="0">
                <a:latin typeface="+mj-lt"/>
              </a:rPr>
              <a:t>Python script reads input file and creates textile using TexGen </a:t>
            </a:r>
            <a:r>
              <a:rPr lang="en-GB" sz="1600" baseline="0" dirty="0" err="1" smtClean="0">
                <a:latin typeface="+mj-lt"/>
              </a:rPr>
              <a:t>COrthogonalTextile</a:t>
            </a:r>
            <a:r>
              <a:rPr lang="en-GB" sz="1600" baseline="0" dirty="0" smtClean="0">
                <a:latin typeface="+mj-lt"/>
              </a:rPr>
              <a:t> class</a:t>
            </a:r>
          </a:p>
          <a:p>
            <a:endParaRPr lang="en-GB" sz="1600" baseline="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Build cell array, specifying warp/weft/binder yarn </a:t>
            </a:r>
            <a:r>
              <a:rPr lang="en-GB" sz="1600" dirty="0" smtClean="0">
                <a:latin typeface="+mj-lt"/>
              </a:rPr>
              <a:t>locations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As-woven T-Piece Models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3" y="4408672"/>
            <a:ext cx="4706995" cy="138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2" y="1548874"/>
            <a:ext cx="4042894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" y="2821503"/>
            <a:ext cx="3774140" cy="1319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5984" y="1390342"/>
            <a:ext cx="3630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Extra information saved from weave pattern ensures: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representation of weft yarns crossing from one warp stack to another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paths for weft yarns changing vertical position with the cell array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9619" y="1194632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0951" y="5693270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681" y="4328773"/>
            <a:ext cx="116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weft yarn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1827681" y="3639845"/>
            <a:ext cx="330870" cy="688930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642797" y="3481275"/>
            <a:ext cx="260201" cy="847498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55638" y="4977904"/>
            <a:ext cx="345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where vertical position in weft yarns changes not captured in 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6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63" y="1148455"/>
            <a:ext cx="2717411" cy="549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Transformed T-Pieces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1332622"/>
            <a:ext cx="2531250" cy="1597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3331798"/>
            <a:ext cx="2531250" cy="1365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" y="1883012"/>
            <a:ext cx="2545828" cy="4832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604" y="1148455"/>
            <a:ext cx="4417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Bending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of warp yarns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and rotational and translational transformations and are applied to the as-woven models using a Python script.  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6344" y="5008432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77" y="5193098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</a:t>
            </a:r>
            <a:r>
              <a:rPr lang="en-GB" dirty="0" smtClean="0"/>
              <a:t>2D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</a:t>
            </a:r>
            <a:r>
              <a:rPr lang="en-GB" dirty="0" err="1" smtClean="0"/>
              <a:t>TexGen</a:t>
            </a:r>
            <a:r>
              <a:rPr lang="en-GB" dirty="0" smtClean="0"/>
              <a:t>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564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09625"/>
            <a:ext cx="4019550" cy="2387600"/>
          </a:xfrm>
        </p:spPr>
        <p:txBody>
          <a:bodyPr/>
          <a:lstStyle/>
          <a:p>
            <a:r>
              <a:rPr lang="en-GB" dirty="0" smtClean="0"/>
              <a:t>Layered and Rotated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2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Layered Textiles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6386" y="4855779"/>
            <a:ext cx="697886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CTextileLayered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first layer with specified offset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Offset = XYZ(0.25, 0.5,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weave, Offset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second textile to the layered textile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weave1, Offset 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965" y="859479"/>
            <a:ext cx="7683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Create layered textiles for simulation of laminates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Textiles-&gt;Create Layered option in the GUI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Select textiles and order of stacking, including rotated </a:t>
            </a:r>
            <a:r>
              <a:rPr lang="en-GB" dirty="0" smtClean="0">
                <a:latin typeface="Calibri" panose="020F0502020204030204" pitchFamily="34" charset="0"/>
              </a:rPr>
              <a:t>textiles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Or Select </a:t>
            </a:r>
            <a:r>
              <a:rPr lang="en-GB" dirty="0">
                <a:latin typeface="Calibri" panose="020F0502020204030204" pitchFamily="34" charset="0"/>
              </a:rPr>
              <a:t>number of layers from 2D </a:t>
            </a:r>
            <a:r>
              <a:rPr lang="en-GB" dirty="0" smtClean="0">
                <a:latin typeface="Calibri" panose="020F0502020204030204" pitchFamily="34" charset="0"/>
              </a:rPr>
              <a:t>wizard</a:t>
            </a:r>
            <a:endParaRPr lang="en-GB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Domain defaults to size of largest weave 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386" y="4426039"/>
            <a:ext cx="547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Using the Python scripting API: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427588"/>
            <a:ext cx="3314700" cy="193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574489"/>
            <a:ext cx="4165863" cy="1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 Offsets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5516" y="1114097"/>
            <a:ext cx="738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Textiles created with user interface are generated without offsets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130" y="2017046"/>
            <a:ext cx="5447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Apply offsets either in GUI or Python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Constant offset applied between each pair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Random offset generated for each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Manually select offsets for each layer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4" y="4543775"/>
            <a:ext cx="3668110" cy="136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4662" y="5907507"/>
            <a:ext cx="2228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Constant x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2658" y="6428168"/>
            <a:ext cx="189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06" y="1606208"/>
            <a:ext cx="2724150" cy="2790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2" y="4543775"/>
            <a:ext cx="3649194" cy="18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07056" y="995967"/>
            <a:ext cx="7805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Two options for automatic nesting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Retain pre-set offsets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Maximum nesting – find offset between each pair of layers which will allow the minimum distance between layers without intersections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9954" y="4253300"/>
            <a:ext cx="32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offsets, t = 0.65mm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403" y="5976663"/>
            <a:ext cx="4094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retained offsets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t = 0.57mm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1906" y="5955680"/>
            <a:ext cx="30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maximum nesting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 t = 0.506mm</a:t>
            </a: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63" y="4852326"/>
            <a:ext cx="3664504" cy="1124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4852326"/>
            <a:ext cx="3600000" cy="1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99" y="3034417"/>
            <a:ext cx="3600000" cy="1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 Textile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385233"/>
            <a:ext cx="2695575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65" y="4224112"/>
            <a:ext cx="4549911" cy="207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43" y="1428073"/>
            <a:ext cx="4489807" cy="219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950" y="1152525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Textiles -&gt; Rotate Textile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Choose rotation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Select whether to rotate domain</a:t>
            </a:r>
            <a:endParaRPr lang="en-GB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32832" y="6310149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Original domain</a:t>
            </a:r>
            <a:endParaRPr lang="en-GB" dirty="0" smtClean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9888" y="3738614"/>
            <a:ext cx="193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Rotated domain</a:t>
            </a:r>
            <a:endParaRPr lang="en-GB" dirty="0" smtClean="0">
              <a:latin typeface="+mj-lt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" y="4044470"/>
            <a:ext cx="3325123" cy="25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073" y="6171098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j-lt"/>
              </a:rPr>
              <a:t>Layered textile including rotated layers</a:t>
            </a:r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343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3D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8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6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Export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iding of Composite Structures" id="{5B21AA1C-DA93-9142-868D-E71DD1DE5D7E}" vid="{E315E9C4-B43B-D34D-A969-77EA9D17E7C6}"/>
    </a:ext>
  </a:extLst>
</a:theme>
</file>

<file path=ppt/theme/theme5.xml><?xml version="1.0" encoding="utf-8"?>
<a:theme xmlns:a="http://schemas.openxmlformats.org/drawingml/2006/main" name="1_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MComp Master" id="{15A0F8E4-6058-4079-8019-59550C73D2F2}" vid="{46D3750A-8436-4FB0-9F9E-497B12E085B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2816</TotalTime>
  <Words>7041</Words>
  <Application>Microsoft Office PowerPoint</Application>
  <PresentationFormat>On-screen Show (4:3)</PresentationFormat>
  <Paragraphs>1421</Paragraphs>
  <Slides>133</Slides>
  <Notes>16</Notes>
  <HiddenSlides>13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133</vt:i4>
      </vt:variant>
    </vt:vector>
  </HeadingPairs>
  <TitlesOfParts>
    <vt:vector size="155" baseType="lpstr">
      <vt:lpstr>ＭＳ Ｐゴシック</vt:lpstr>
      <vt:lpstr>SimSun</vt:lpstr>
      <vt:lpstr>Arial</vt:lpstr>
      <vt:lpstr>Calibri</vt:lpstr>
      <vt:lpstr>Calibri Light</vt:lpstr>
      <vt:lpstr>Cambria Math</vt:lpstr>
      <vt:lpstr>Courier New</vt:lpstr>
      <vt:lpstr>等线</vt:lpstr>
      <vt:lpstr>Georgia</vt:lpstr>
      <vt:lpstr>Merriweather</vt:lpstr>
      <vt:lpstr>Open Sans</vt:lpstr>
      <vt:lpstr>Open Sans Semibold</vt:lpstr>
      <vt:lpstr>Symbol</vt:lpstr>
      <vt:lpstr>Times</vt:lpstr>
      <vt:lpstr>Times New Roman</vt:lpstr>
      <vt:lpstr>Wingdings</vt:lpstr>
      <vt:lpstr>Office Theme</vt:lpstr>
      <vt:lpstr>Blank Presentation</vt:lpstr>
      <vt:lpstr>1_Blank Presentation</vt:lpstr>
      <vt:lpstr>CIMComp Master</vt:lpstr>
      <vt:lpstr>1_CIMComp Master</vt:lpstr>
      <vt:lpstr>Equation</vt:lpstr>
      <vt:lpstr>TexGen Workshop</vt:lpstr>
      <vt:lpstr>Composites Research Group</vt:lpstr>
      <vt:lpstr>Composites Research Group Overview</vt:lpstr>
      <vt:lpstr>UoN Research Portfolio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Permeability and Mechanical Modelling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Coefficient of Thermal Expansion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Braiding</vt:lpstr>
      <vt:lpstr>Braiding Facility</vt:lpstr>
      <vt:lpstr>TexGen - Braiding</vt:lpstr>
      <vt:lpstr>TexGen-Braiding</vt:lpstr>
      <vt:lpstr>Optimisation</vt:lpstr>
      <vt:lpstr>Novel manufacturing techniques for optimised fibre architectures</vt:lpstr>
      <vt:lpstr>Project Overview</vt:lpstr>
      <vt:lpstr>Optimisation framework</vt:lpstr>
      <vt:lpstr>T-Piece Modelling</vt:lpstr>
      <vt:lpstr>Weave Variations</vt:lpstr>
      <vt:lpstr>Weave Patterns</vt:lpstr>
      <vt:lpstr>Input File Format</vt:lpstr>
      <vt:lpstr>As-woven T-Piece Models</vt:lpstr>
      <vt:lpstr>Transformed T-Pieces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Automatic Generation of 2D Weaves</vt:lpstr>
      <vt:lpstr>Automatically Generated Textiles</vt:lpstr>
      <vt:lpstr>CTextileWeave2D</vt:lpstr>
      <vt:lpstr>CTextileWeave2D</vt:lpstr>
      <vt:lpstr>Saving TexGen models</vt:lpstr>
      <vt:lpstr>Save  File Format</vt:lpstr>
      <vt:lpstr>Saving Images</vt:lpstr>
      <vt:lpstr>Exercise – Create 2D Weave</vt:lpstr>
      <vt:lpstr>Layered and Rotated Textiles</vt:lpstr>
      <vt:lpstr>Layered Textiles</vt:lpstr>
      <vt:lpstr>Layer Offsets</vt:lpstr>
      <vt:lpstr>Nesting</vt:lpstr>
      <vt:lpstr>Rotate Textile</vt:lpstr>
      <vt:lpstr>Automatic Generation of 3D Weaves</vt:lpstr>
      <vt:lpstr>Automatically Generated 3D Weaves</vt:lpstr>
      <vt:lpstr>Exercise – Create 3D Orthogonal Weave</vt:lpstr>
      <vt:lpstr>Manually creating textiles</vt:lpstr>
      <vt:lpstr>Export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Model with Multiple Yarns</vt:lpstr>
      <vt:lpstr>Populate Yarn Data</vt:lpstr>
      <vt:lpstr>Exercise – Edit Polyester.py</vt:lpstr>
      <vt:lpstr>Using Weave Classes in Scripts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164</cp:revision>
  <dcterms:created xsi:type="dcterms:W3CDTF">2018-06-18T12:52:55Z</dcterms:created>
  <dcterms:modified xsi:type="dcterms:W3CDTF">2019-11-06T14:58:40Z</dcterms:modified>
</cp:coreProperties>
</file>